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90" r:id="rId3"/>
    <p:sldId id="280" r:id="rId4"/>
    <p:sldId id="281" r:id="rId5"/>
    <p:sldId id="282" r:id="rId6"/>
    <p:sldId id="289" r:id="rId7"/>
    <p:sldId id="327" r:id="rId8"/>
    <p:sldId id="283" r:id="rId9"/>
    <p:sldId id="306" r:id="rId10"/>
    <p:sldId id="307" r:id="rId11"/>
    <p:sldId id="305" r:id="rId12"/>
    <p:sldId id="314" r:id="rId13"/>
    <p:sldId id="284" r:id="rId14"/>
    <p:sldId id="291" r:id="rId15"/>
    <p:sldId id="287" r:id="rId16"/>
    <p:sldId id="288" r:id="rId17"/>
    <p:sldId id="315" r:id="rId18"/>
    <p:sldId id="324" r:id="rId19"/>
    <p:sldId id="296" r:id="rId20"/>
    <p:sldId id="257" r:id="rId21"/>
    <p:sldId id="262" r:id="rId22"/>
    <p:sldId id="298" r:id="rId23"/>
    <p:sldId id="264" r:id="rId24"/>
    <p:sldId id="285" r:id="rId25"/>
    <p:sldId id="297" r:id="rId26"/>
    <p:sldId id="258" r:id="rId27"/>
    <p:sldId id="260" r:id="rId28"/>
    <p:sldId id="261" r:id="rId29"/>
    <p:sldId id="308" r:id="rId30"/>
    <p:sldId id="310" r:id="rId31"/>
    <p:sldId id="311" r:id="rId32"/>
    <p:sldId id="312" r:id="rId33"/>
    <p:sldId id="313" r:id="rId34"/>
    <p:sldId id="326" r:id="rId35"/>
    <p:sldId id="299" r:id="rId36"/>
    <p:sldId id="292" r:id="rId37"/>
    <p:sldId id="300" r:id="rId38"/>
    <p:sldId id="301" r:id="rId39"/>
    <p:sldId id="302" r:id="rId40"/>
    <p:sldId id="318" r:id="rId41"/>
    <p:sldId id="319" r:id="rId42"/>
    <p:sldId id="320" r:id="rId43"/>
    <p:sldId id="321" r:id="rId44"/>
    <p:sldId id="322" r:id="rId45"/>
    <p:sldId id="323" r:id="rId46"/>
    <p:sldId id="29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">
          <p15:clr>
            <a:srgbClr val="A4A3A4"/>
          </p15:clr>
        </p15:guide>
        <p15:guide id="2" orient="horz" pos="3832">
          <p15:clr>
            <a:srgbClr val="A4A3A4"/>
          </p15:clr>
        </p15:guide>
        <p15:guide id="3" orient="horz" pos="1150">
          <p15:clr>
            <a:srgbClr val="A4A3A4"/>
          </p15:clr>
        </p15:guide>
        <p15:guide id="4" pos="5473">
          <p15:clr>
            <a:srgbClr val="A4A3A4"/>
          </p15:clr>
        </p15:guide>
        <p15:guide id="5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8503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-1632" y="-96"/>
      </p:cViewPr>
      <p:guideLst>
        <p:guide orient="horz" pos="288"/>
        <p:guide orient="horz" pos="3696"/>
        <p:guide orient="horz" pos="1008"/>
        <p:guide orient="horz" pos="2289"/>
        <p:guide orient="horz" pos="2417"/>
        <p:guide pos="5473"/>
        <p:guide pos="287"/>
        <p:guide pos="1928"/>
        <p:guide pos="2072"/>
        <p:guide pos="3697"/>
        <p:guide pos="3841"/>
        <p:guide pos="2812"/>
        <p:guide pos="2951"/>
      </p:guideLst>
    </p:cSldViewPr>
  </p:slideViewPr>
  <p:outlineViewPr>
    <p:cViewPr>
      <p:scale>
        <a:sx n="33" d="100"/>
        <a:sy n="33" d="100"/>
      </p:scale>
      <p:origin x="0" y="192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-280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Results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68B5-0ED5-2D4A-B53C-752D9F3D7C86}" type="datetimeFigureOut">
              <a:rPr lang="en-US" smtClean="0"/>
              <a:t>8/4/2016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186EF-A58E-A140-A7DE-80DE5B481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99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7ED40-A743-5E46-BE6F-655D4EE73137}" type="datetimeFigureOut">
              <a:rPr lang="en-US" smtClean="0"/>
              <a:t>8/4/2016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8F84F-62EA-2347-BC9A-C0720F5699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064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8F84F-62EA-2347-BC9A-C0720F5699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3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127500" y="2286000"/>
            <a:ext cx="5016500" cy="4581144"/>
          </a:xfrm>
          <a:prstGeom prst="rect">
            <a:avLst/>
          </a:prstGeom>
          <a:noFill/>
        </p:spPr>
        <p:txBody>
          <a:bodyPr rIns="548640"/>
          <a:lstStyle>
            <a:lvl1pPr marL="1889125" indent="0">
              <a:tabLst/>
              <a:defRPr sz="2000" b="1" baseline="0"/>
            </a:lvl1pPr>
          </a:lstStyle>
          <a:p>
            <a:r>
              <a:rPr lang="en-US" dirty="0" smtClean="0"/>
              <a:t>Drag picture to placeholder or click icon to add.</a:t>
            </a:r>
          </a:p>
          <a:p>
            <a:r>
              <a:rPr lang="en-US" dirty="0" smtClean="0"/>
              <a:t>After adding picture, select Arrange &gt; Send to Back.</a:t>
            </a:r>
            <a:endParaRPr lang="en-US" dirty="0"/>
          </a:p>
        </p:txBody>
      </p:sp>
      <p:sp>
        <p:nvSpPr>
          <p:cNvPr id="12" name="Title 17"/>
          <p:cNvSpPr>
            <a:spLocks noGrp="1"/>
          </p:cNvSpPr>
          <p:nvPr>
            <p:ph type="title"/>
          </p:nvPr>
        </p:nvSpPr>
        <p:spPr>
          <a:xfrm>
            <a:off x="0" y="1965960"/>
            <a:ext cx="7134225" cy="4901184"/>
          </a:xfrm>
          <a:blipFill rotWithShape="1">
            <a:blip r:embed="rId2"/>
            <a:stretch>
              <a:fillRect/>
            </a:stretch>
          </a:blipFill>
        </p:spPr>
        <p:txBody>
          <a:bodyPr lIns="914400" tIns="1463040" rIns="246888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5175504"/>
            <a:ext cx="4384248" cy="75405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 sz="2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4" name="Date Placeholder 51"/>
          <p:cNvSpPr>
            <a:spLocks noGrp="1"/>
          </p:cNvSpPr>
          <p:nvPr>
            <p:ph type="dt" sz="half" idx="2"/>
          </p:nvPr>
        </p:nvSpPr>
        <p:spPr>
          <a:xfrm>
            <a:off x="915988" y="5943600"/>
            <a:ext cx="4382660" cy="21544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pic>
        <p:nvPicPr>
          <p:cNvPr id="8" name="Picture 7" descr="int_s1_vcuh_h_p_c_rgb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/>
          <a:stretch/>
        </p:blipFill>
        <p:spPr>
          <a:xfrm>
            <a:off x="0" y="254000"/>
            <a:ext cx="340918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0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867400"/>
          </a:xfrm>
        </p:spPr>
        <p:txBody>
          <a:bodyPr lIns="457200" tIns="457200"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0"/>
            <a:ext cx="3977640" cy="2286000"/>
          </a:xfrm>
          <a:blipFill rotWithShape="1">
            <a:blip r:embed="rId2"/>
            <a:stretch>
              <a:fillRect/>
            </a:stretch>
          </a:blipFill>
        </p:spPr>
        <p:txBody>
          <a:bodyPr lIns="457200" tIns="228600" bIns="228600"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56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600200"/>
            <a:ext cx="8229600" cy="4297680"/>
          </a:xfrm>
        </p:spPr>
        <p:txBody>
          <a:bodyPr tIns="0"/>
          <a:lstStyle>
            <a:lvl1pPr marL="514350" indent="-514350">
              <a:buFont typeface="+mj-lt"/>
              <a:buAutoNum type="arabicPeriod"/>
              <a:defRPr sz="2800"/>
            </a:lvl1pPr>
            <a:lvl2pPr marL="228600" indent="-225425"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8788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noFill/>
        </p:spPr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55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c_art_pur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1" y="2971799"/>
            <a:ext cx="4480560" cy="347472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4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1" y="2971800"/>
            <a:ext cx="4480560" cy="347472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5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1" y="2971800"/>
            <a:ext cx="4480560" cy="347472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52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ckgr_pur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8788"/>
            <a:ext cx="8229600" cy="5715000"/>
          </a:xfrm>
        </p:spPr>
        <p:txBody>
          <a:bodyPr anchor="ctr" anchorCtr="0"/>
          <a:lstStyle>
            <a:lvl1pPr>
              <a:defRPr sz="48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8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8788"/>
            <a:ext cx="8229600" cy="5715000"/>
          </a:xfrm>
        </p:spPr>
        <p:txBody>
          <a:bodyPr anchor="ctr" anchorCtr="0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add text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0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8788"/>
            <a:ext cx="8229600" cy="5715000"/>
          </a:xfrm>
        </p:spPr>
        <p:txBody>
          <a:bodyPr anchor="ctr" anchorCtr="0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add text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4"/>
          </p:nvPr>
        </p:nvSpPr>
        <p:spPr>
          <a:xfrm>
            <a:off x="6470650" y="6464808"/>
            <a:ext cx="13663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200400" y="6464808"/>
            <a:ext cx="27432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7955280" y="6409944"/>
            <a:ext cx="731520" cy="27432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09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008"/>
            <a:ext cx="9144000" cy="4888992"/>
          </a:xfrm>
          <a:prstGeom prst="rect">
            <a:avLst/>
          </a:prstGeom>
        </p:spPr>
      </p:pic>
      <p:sp>
        <p:nvSpPr>
          <p:cNvPr id="8" name="Date Placeholder 51"/>
          <p:cNvSpPr>
            <a:spLocks noGrp="1"/>
          </p:cNvSpPr>
          <p:nvPr>
            <p:ph type="dt" sz="half" idx="2"/>
          </p:nvPr>
        </p:nvSpPr>
        <p:spPr>
          <a:xfrm>
            <a:off x="915986" y="5943600"/>
            <a:ext cx="4842462" cy="21544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Text Placeholder 33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914400" y="5175504"/>
            <a:ext cx="4844048" cy="75405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429000"/>
            <a:ext cx="4343400" cy="169164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int_s1_vcuh_h_p_c_rgb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/>
          <a:stretch/>
        </p:blipFill>
        <p:spPr>
          <a:xfrm>
            <a:off x="0" y="254000"/>
            <a:ext cx="340918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8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8229600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97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15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008"/>
            <a:ext cx="9144000" cy="4888992"/>
          </a:xfrm>
          <a:prstGeom prst="rect">
            <a:avLst/>
          </a:prstGeom>
        </p:spPr>
      </p:pic>
      <p:sp>
        <p:nvSpPr>
          <p:cNvPr id="8" name="Date Placeholder 51"/>
          <p:cNvSpPr>
            <a:spLocks noGrp="1"/>
          </p:cNvSpPr>
          <p:nvPr>
            <p:ph type="dt" sz="half" idx="2"/>
          </p:nvPr>
        </p:nvSpPr>
        <p:spPr>
          <a:xfrm>
            <a:off x="915988" y="5943600"/>
            <a:ext cx="4842460" cy="21544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5175504"/>
            <a:ext cx="4844048" cy="75405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429000"/>
            <a:ext cx="4343400" cy="169164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int_s1_vcuh_h_p_c_rgb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/>
          <a:stretch/>
        </p:blipFill>
        <p:spPr>
          <a:xfrm>
            <a:off x="0" y="254000"/>
            <a:ext cx="340918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44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008"/>
            <a:ext cx="9144000" cy="4888992"/>
          </a:xfrm>
          <a:prstGeom prst="rect">
            <a:avLst/>
          </a:prstGeom>
        </p:spPr>
      </p:pic>
      <p:sp>
        <p:nvSpPr>
          <p:cNvPr id="8" name="Date Placeholder 51"/>
          <p:cNvSpPr>
            <a:spLocks noGrp="1"/>
          </p:cNvSpPr>
          <p:nvPr>
            <p:ph type="dt" sz="half" idx="2"/>
          </p:nvPr>
        </p:nvSpPr>
        <p:spPr>
          <a:xfrm>
            <a:off x="915988" y="5943600"/>
            <a:ext cx="4842460" cy="21544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5175504"/>
            <a:ext cx="4844048" cy="75405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429000"/>
            <a:ext cx="4343400" cy="169164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int_s1_vcuh_h_p_c_rgb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/>
          <a:stretch/>
        </p:blipFill>
        <p:spPr>
          <a:xfrm>
            <a:off x="0" y="254000"/>
            <a:ext cx="340918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5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8229600" cy="2020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/>
          </p:nvPr>
        </p:nvSpPr>
        <p:spPr>
          <a:xfrm>
            <a:off x="457200" y="3831336"/>
            <a:ext cx="4005072" cy="2020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4681728" y="3831336"/>
            <a:ext cx="4005072" cy="2020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8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Eq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400507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/>
          </p:nvPr>
        </p:nvSpPr>
        <p:spPr>
          <a:xfrm>
            <a:off x="4681728" y="1600200"/>
            <a:ext cx="400507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tack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400507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/>
          </p:nvPr>
        </p:nvSpPr>
        <p:spPr>
          <a:xfrm>
            <a:off x="4681728" y="1600200"/>
            <a:ext cx="4005072" cy="2020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4681728" y="3831336"/>
            <a:ext cx="4005072" cy="20208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9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Column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>
          <a:xfrm>
            <a:off x="3203993" y="6464808"/>
            <a:ext cx="2743200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199" y="1600200"/>
            <a:ext cx="5407309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6099048" y="1600200"/>
            <a:ext cx="258775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258775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3276756" y="1600200"/>
            <a:ext cx="5410043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600200"/>
            <a:ext cx="258775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3276757" y="1600200"/>
            <a:ext cx="258775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6096314" y="1600200"/>
            <a:ext cx="2587752" cy="42702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5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867400"/>
          </a:xfrm>
        </p:spPr>
        <p:txBody>
          <a:bodyPr lIns="457200" tIns="457200"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" y="5943598"/>
            <a:ext cx="3200407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7955280" y="6409944"/>
            <a:ext cx="731520" cy="274320"/>
          </a:xfrm>
          <a:prstGeom prst="rect">
            <a:avLst/>
          </a:prstGeom>
          <a:blipFill rotWithShape="1">
            <a:blip r:embed="rId23"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F3EC7EDD-B554-9142-9977-52420729B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8788"/>
            <a:ext cx="82296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6470650" y="6464808"/>
            <a:ext cx="1366351" cy="153888"/>
          </a:xfrm>
          <a:prstGeom prst="rect">
            <a:avLst/>
          </a:prstGeom>
        </p:spPr>
        <p:txBody>
          <a:bodyPr vert="horz" wrap="none" lIns="91440" tIns="0" rIns="91440" bIns="0" rtlCol="0" anchor="ctr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3200400" y="6464808"/>
            <a:ext cx="2743200" cy="15388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7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3" r:id="rId2"/>
    <p:sldLayoutId id="2147483700" r:id="rId3"/>
    <p:sldLayoutId id="2147483701" r:id="rId4"/>
    <p:sldLayoutId id="2147483710" r:id="rId5"/>
    <p:sldLayoutId id="2147483705" r:id="rId6"/>
    <p:sldLayoutId id="2147483706" r:id="rId7"/>
    <p:sldLayoutId id="2147483704" r:id="rId8"/>
    <p:sldLayoutId id="2147483707" r:id="rId9"/>
    <p:sldLayoutId id="2147483712" r:id="rId10"/>
    <p:sldLayoutId id="2147483709" r:id="rId11"/>
    <p:sldLayoutId id="2147483678" r:id="rId12"/>
    <p:sldLayoutId id="2147483679" r:id="rId13"/>
    <p:sldLayoutId id="2147483686" r:id="rId14"/>
    <p:sldLayoutId id="2147483687" r:id="rId15"/>
    <p:sldLayoutId id="2147483690" r:id="rId16"/>
    <p:sldLayoutId id="2147483691" r:id="rId17"/>
    <p:sldLayoutId id="2147483692" r:id="rId18"/>
    <p:sldLayoutId id="2147483688" r:id="rId19"/>
    <p:sldLayoutId id="2147483684" r:id="rId20"/>
    <p:sldLayoutId id="2147483685" r:id="rId21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69863" indent="-1666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450850" indent="-225425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692150" indent="-2413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917575" indent="-225425" algn="l" defTabSz="457200" rtl="0" eaLnBrk="1" latinLnBrk="0" hangingPunct="1">
        <a:spcBef>
          <a:spcPct val="20000"/>
        </a:spcBef>
        <a:buFont typeface="Arial"/>
        <a:buChar char="–"/>
        <a:defRPr sz="1600" kern="1200" baseline="0">
          <a:solidFill>
            <a:schemeClr val="tx1"/>
          </a:solidFill>
          <a:latin typeface="Arial"/>
          <a:ea typeface="+mn-ea"/>
          <a:cs typeface="Arial"/>
        </a:defRPr>
      </a:lvl5pPr>
      <a:lvl6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" b="433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using our PowerPoint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Combined, the columns and rows create the grid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600200"/>
            <a:ext cx="8233854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5856452"/>
            <a:ext cx="8233854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5613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83171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60685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81728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043996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76757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64509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85961" y="1600200"/>
            <a:ext cx="0" cy="4256252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7200" y="3621024"/>
            <a:ext cx="8233856" cy="1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57200" y="3834174"/>
            <a:ext cx="8233856" cy="1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static guides should match this page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58788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1600128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5870575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5613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91054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1393067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4952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6847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64509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314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62272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81728" y="0"/>
            <a:ext cx="0" cy="685800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3621024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3831336"/>
            <a:ext cx="9144000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9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 Slide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preceding slide </a:t>
            </a:r>
            <a:r>
              <a:rPr lang="en-US" dirty="0"/>
              <a:t>appears as the last master slide </a:t>
            </a:r>
            <a:r>
              <a:rPr lang="en-US" dirty="0" smtClean="0"/>
              <a:t>in the PowerPoint template.</a:t>
            </a:r>
          </a:p>
          <a:p>
            <a:r>
              <a:rPr lang="en-US" dirty="0" smtClean="0"/>
              <a:t>Insert </a:t>
            </a:r>
            <a:r>
              <a:rPr lang="en-US" dirty="0"/>
              <a:t>it temporarily into </a:t>
            </a:r>
            <a:r>
              <a:rPr lang="en-US" dirty="0" smtClean="0"/>
              <a:t>your presentation to reposition the guides to their original position should that become necessary.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01191"/>
            <a:ext cx="5410200" cy="4068393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4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Your content should fit within the designated margins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pPr lvl="1"/>
            <a:r>
              <a:rPr lang="en-US" dirty="0" smtClean="0"/>
              <a:t>Full bleed image slides are the obvious exception to this rule</a:t>
            </a:r>
          </a:p>
          <a:p>
            <a:pPr lvl="1"/>
            <a:r>
              <a:rPr lang="en-US" dirty="0" smtClean="0"/>
              <a:t>All other slides should fit within this framework so that our logo and your slide title remain unobstructed and fully-legible</a:t>
            </a:r>
          </a:p>
          <a:p>
            <a:pPr lvl="1"/>
            <a:r>
              <a:rPr lang="en-US" dirty="0" smtClean="0"/>
              <a:t>Text boxes have no “internal” margins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 in </a:t>
            </a:r>
            <a:r>
              <a:rPr lang="en-US" dirty="0" smtClean="0"/>
              <a:t>two-columns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and </a:t>
            </a:r>
            <a:r>
              <a:rPr lang="en-US" dirty="0" smtClean="0"/>
              <a:t>Wide Column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noFill/>
        </p:spPr>
        <p:txBody>
          <a:bodyPr/>
          <a:lstStyle/>
          <a:p>
            <a:r>
              <a:rPr lang="en-US" dirty="0"/>
              <a:t>Text, chart or image here. This is a great layout for combining text and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columns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columns stacked right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Text, chart or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br>
              <a:rPr lang="en-US" dirty="0" smtClean="0"/>
            </a:br>
            <a:r>
              <a:rPr lang="en-US" dirty="0" smtClean="0"/>
              <a:t>basic functionality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guide contains </a:t>
            </a:r>
            <a:r>
              <a:rPr lang="en-US" dirty="0" smtClean="0"/>
              <a:t>information and instructions on how-to </a:t>
            </a:r>
            <a:r>
              <a:rPr lang="en-US" dirty="0"/>
              <a:t>use our PowerPoint template to its full potential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New Slides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noFill/>
        </p:spPr>
        <p:txBody>
          <a:bodyPr/>
          <a:lstStyle/>
          <a:p>
            <a:pPr lvl="1"/>
            <a:r>
              <a:rPr lang="en-US" dirty="0" smtClean="0"/>
              <a:t>Home Tab &gt; Insert &gt; click ‘New Slide’</a:t>
            </a:r>
          </a:p>
          <a:p>
            <a:pPr lvl="1"/>
            <a:r>
              <a:rPr lang="en-US" dirty="0" smtClean="0"/>
              <a:t>A slide will be added of the same layout type as the currently selected slide </a:t>
            </a:r>
          </a:p>
          <a:p>
            <a:endParaRPr lang="en-US" dirty="0"/>
          </a:p>
          <a:p>
            <a:r>
              <a:rPr lang="en-US" dirty="0" smtClean="0"/>
              <a:t>OR </a:t>
            </a:r>
          </a:p>
          <a:p>
            <a:endParaRPr lang="en-US" dirty="0"/>
          </a:p>
          <a:p>
            <a:pPr lvl="1"/>
            <a:r>
              <a:rPr lang="en-US" dirty="0"/>
              <a:t>Home Tab &gt; Insert &gt; </a:t>
            </a:r>
            <a:r>
              <a:rPr lang="en-US" dirty="0" smtClean="0"/>
              <a:t>click and hold ‘New Slide’</a:t>
            </a:r>
          </a:p>
          <a:p>
            <a:pPr lvl="1"/>
            <a:r>
              <a:rPr lang="en-US" dirty="0" smtClean="0"/>
              <a:t>Choose the </a:t>
            </a:r>
            <a:r>
              <a:rPr lang="en-US" dirty="0"/>
              <a:t>layout you want to </a:t>
            </a:r>
            <a:r>
              <a:rPr lang="en-US" dirty="0" smtClean="0"/>
              <a:t>insert from the drop down menu</a:t>
            </a:r>
            <a:endParaRPr lang="en-US" dirty="0"/>
          </a:p>
          <a:p>
            <a:pPr marL="3175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00" y="1600200"/>
            <a:ext cx="1661774" cy="4270375"/>
          </a:xfrm>
        </p:spPr>
      </p:pic>
      <p:sp>
        <p:nvSpPr>
          <p:cNvPr id="9" name="Oval 8"/>
          <p:cNvSpPr/>
          <p:nvPr/>
        </p:nvSpPr>
        <p:spPr>
          <a:xfrm>
            <a:off x="6321975" y="1537691"/>
            <a:ext cx="740979" cy="4724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 Slide to a Different Layout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In the Document </a:t>
            </a:r>
            <a:r>
              <a:rPr lang="en-US" dirty="0"/>
              <a:t>Pane, </a:t>
            </a:r>
            <a:r>
              <a:rPr lang="en-US" dirty="0" smtClean="0"/>
              <a:t>click </a:t>
            </a:r>
            <a:r>
              <a:rPr lang="en-US" dirty="0"/>
              <a:t>to select the slide you want to change </a:t>
            </a:r>
            <a:r>
              <a:rPr lang="en-US" dirty="0" smtClean="0"/>
              <a:t>(the selected slide will have a yellow outline)</a:t>
            </a:r>
          </a:p>
          <a:p>
            <a:pPr lvl="1"/>
            <a:r>
              <a:rPr lang="en-US" dirty="0"/>
              <a:t>Home Tab &gt; Layout</a:t>
            </a:r>
          </a:p>
          <a:p>
            <a:pPr lvl="1"/>
            <a:r>
              <a:rPr lang="en-US" dirty="0"/>
              <a:t>Select </a:t>
            </a:r>
            <a:r>
              <a:rPr lang="en-US" dirty="0" smtClean="0"/>
              <a:t>from the drop down menu </a:t>
            </a:r>
            <a:br>
              <a:rPr lang="en-US" dirty="0" smtClean="0"/>
            </a:br>
            <a:r>
              <a:rPr lang="en-US" dirty="0" smtClean="0"/>
              <a:t>the layout </a:t>
            </a:r>
            <a:r>
              <a:rPr lang="en-US" dirty="0"/>
              <a:t>you </a:t>
            </a:r>
            <a:r>
              <a:rPr lang="en-US" dirty="0" smtClean="0"/>
              <a:t>want to </a:t>
            </a:r>
            <a:r>
              <a:rPr lang="en-US" dirty="0"/>
              <a:t>apply</a:t>
            </a:r>
          </a:p>
          <a:p>
            <a:pPr lvl="1"/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t="4290" r="12892" b="9896"/>
          <a:stretch/>
        </p:blipFill>
        <p:spPr>
          <a:xfrm>
            <a:off x="1158765" y="4088946"/>
            <a:ext cx="2207174" cy="1734207"/>
          </a:xfrm>
        </p:spPr>
      </p:pic>
      <p:pic>
        <p:nvPicPr>
          <p:cNvPr id="19" name="Picture 2" descr="C:\Users\Administrator.SalesPC10242011\Desktop\VCU Template\links\2015-09-02 13_33_18-Greenshot.jpg"/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065" y="1600200"/>
            <a:ext cx="3848735" cy="37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6676758" y="3217381"/>
            <a:ext cx="819743" cy="78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Slide to a Different Layout (cont.)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The selected slide will now use the desired layout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4274684" y="4631119"/>
            <a:ext cx="512379" cy="402021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24"/>
          <p:cNvPicPr>
            <a:picLocks noGrp="1" noChangeAspect="1"/>
          </p:cNvPicPr>
          <p:nvPr>
            <p:ph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5870" r="12570" b="14166"/>
          <a:stretch/>
        </p:blipFill>
        <p:spPr>
          <a:xfrm>
            <a:off x="5557264" y="4097384"/>
            <a:ext cx="2279737" cy="1737360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t="4290" r="12892" b="9896"/>
          <a:stretch/>
        </p:blipFill>
        <p:spPr>
          <a:xfrm>
            <a:off x="1158765" y="4088946"/>
            <a:ext cx="2207174" cy="17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Increasing/Decreasing Font Size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Standard type size </a:t>
            </a:r>
            <a:r>
              <a:rPr lang="en-US" dirty="0" smtClean="0"/>
              <a:t>is 20pt. </a:t>
            </a:r>
            <a:r>
              <a:rPr lang="en-US" dirty="0"/>
              <a:t>Our preference is to maintain </a:t>
            </a:r>
            <a:r>
              <a:rPr lang="en-US" dirty="0" smtClean="0"/>
              <a:t>this standard </a:t>
            </a:r>
            <a:r>
              <a:rPr lang="en-US" dirty="0"/>
              <a:t>size and add pages as needed. </a:t>
            </a:r>
          </a:p>
          <a:p>
            <a:endParaRPr lang="en-US" dirty="0" smtClean="0"/>
          </a:p>
          <a:p>
            <a:r>
              <a:rPr lang="en-US" dirty="0" smtClean="0"/>
              <a:t>If needed, use the buttons on the Home Tab to increase or decrease the font size. </a:t>
            </a:r>
            <a:endParaRPr lang="en-US" sz="18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4" y="3875353"/>
            <a:ext cx="7325805" cy="1410711"/>
          </a:xfrm>
        </p:spPr>
      </p:pic>
      <p:sp>
        <p:nvSpPr>
          <p:cNvPr id="7" name="Oval 6"/>
          <p:cNvSpPr/>
          <p:nvPr/>
        </p:nvSpPr>
        <p:spPr>
          <a:xfrm>
            <a:off x="5131676" y="4202062"/>
            <a:ext cx="921188" cy="5827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Indenting Text and Bullets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Do not add bullets by clicking the bullet icon. Instead, </a:t>
            </a:r>
            <a:r>
              <a:rPr lang="en-US" b="1" dirty="0" smtClean="0"/>
              <a:t>use the ‘Paragraph Indent’ buttons in the ‘Home’ tab</a:t>
            </a:r>
            <a:r>
              <a:rPr lang="en-US" dirty="0" smtClean="0"/>
              <a:t> to toggle between different indent levels.</a:t>
            </a:r>
          </a:p>
          <a:p>
            <a:pPr lvl="5"/>
            <a:endParaRPr lang="en-US" dirty="0" smtClean="0"/>
          </a:p>
          <a:p>
            <a:pPr lvl="4"/>
            <a:endParaRPr lang="en-US" dirty="0" smtClean="0"/>
          </a:p>
          <a:p>
            <a:pPr lvl="3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4" y="3560033"/>
            <a:ext cx="7325805" cy="1410711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173373" y="3886742"/>
            <a:ext cx="921188" cy="5827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Indenting Text and Bullets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There are a total of 6 indent levels in addition to the standard paragraph.</a:t>
            </a:r>
          </a:p>
          <a:p>
            <a:pPr lvl="1"/>
            <a:r>
              <a:rPr lang="en-US" dirty="0"/>
              <a:t>This is the first level of indentation at type size of 20pt.</a:t>
            </a:r>
          </a:p>
          <a:p>
            <a:pPr lvl="2"/>
            <a:r>
              <a:rPr lang="en-US" dirty="0"/>
              <a:t>This is the second level of indentation at type size of 16pt.</a:t>
            </a:r>
          </a:p>
          <a:p>
            <a:pPr lvl="3"/>
            <a:r>
              <a:rPr lang="en-US" dirty="0"/>
              <a:t>This is the third level of indentation at type size of 16pt.</a:t>
            </a:r>
          </a:p>
          <a:p>
            <a:pPr lvl="4"/>
            <a:r>
              <a:rPr lang="en-US" dirty="0"/>
              <a:t>This is the fourth level of indentation at type size of 16pt.</a:t>
            </a:r>
          </a:p>
          <a:p>
            <a:pPr lvl="5"/>
            <a:r>
              <a:rPr lang="en-US" dirty="0"/>
              <a:t>This is the fifth level of indentation at type size of 14pt.</a:t>
            </a:r>
          </a:p>
          <a:p>
            <a:pPr lvl="6"/>
            <a:r>
              <a:rPr lang="en-US" dirty="0"/>
              <a:t>This is the sixth level of indentation at type size of 14pt.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 and Footers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noFill/>
        </p:spPr>
        <p:txBody>
          <a:bodyPr/>
          <a:lstStyle/>
          <a:p>
            <a:pPr lvl="1"/>
            <a:r>
              <a:rPr lang="en-US" dirty="0" smtClean="0"/>
              <a:t>View Tab &gt; Slide Master</a:t>
            </a:r>
          </a:p>
          <a:p>
            <a:pPr lvl="1"/>
            <a:r>
              <a:rPr lang="en-US" dirty="0" smtClean="0"/>
              <a:t>Insert Tab &gt; Header and Footer</a:t>
            </a:r>
          </a:p>
          <a:p>
            <a:pPr lvl="1"/>
            <a:r>
              <a:rPr lang="en-US" dirty="0" smtClean="0"/>
              <a:t>Customize options for ‘Date and Time’, ‘Slide Number’ and ‘Footer’ </a:t>
            </a:r>
            <a:br>
              <a:rPr lang="en-US" dirty="0" smtClean="0"/>
            </a:br>
            <a:r>
              <a:rPr lang="en-US" dirty="0" smtClean="0"/>
              <a:t>as needed</a:t>
            </a:r>
          </a:p>
          <a:p>
            <a:pPr lvl="1"/>
            <a:r>
              <a:rPr lang="en-US" dirty="0" smtClean="0"/>
              <a:t>Click ‘Apply to All’</a:t>
            </a:r>
          </a:p>
          <a:p>
            <a:pPr lvl="1"/>
            <a:r>
              <a:rPr lang="en-US" dirty="0"/>
              <a:t>View Tab &gt; </a:t>
            </a:r>
            <a:r>
              <a:rPr lang="en-US" dirty="0" smtClean="0"/>
              <a:t>Normal to exit the </a:t>
            </a:r>
            <a:br>
              <a:rPr lang="en-US" dirty="0" smtClean="0"/>
            </a:br>
            <a:r>
              <a:rPr lang="en-US" dirty="0" smtClean="0"/>
              <a:t>Slide Master View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" y="5000702"/>
            <a:ext cx="4005263" cy="1095189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3" y="4145183"/>
            <a:ext cx="4005262" cy="72939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726392" y="4210610"/>
            <a:ext cx="709388" cy="648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059622" y="5289871"/>
            <a:ext cx="724181" cy="7429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85980" y="4158052"/>
            <a:ext cx="709388" cy="648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18" y="3465275"/>
            <a:ext cx="3087113" cy="2619594"/>
          </a:xfrm>
        </p:spPr>
      </p:pic>
    </p:spTree>
    <p:extLst>
      <p:ext uri="{BB962C8B-B14F-4D97-AF65-F5344CB8AC3E}">
        <p14:creationId xmlns:p14="http://schemas.microsoft.com/office/powerpoint/2010/main" val="21328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Click on the ‘Insert Picture from File’ icon of a content box to insert an image.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6" t="31751" r="15264" b="15425"/>
          <a:stretch/>
        </p:blipFill>
        <p:spPr>
          <a:xfrm>
            <a:off x="3306050" y="1503972"/>
            <a:ext cx="5370820" cy="4347204"/>
          </a:xfrm>
        </p:spPr>
      </p:pic>
      <p:cxnSp>
        <p:nvCxnSpPr>
          <p:cNvPr id="14" name="Straight Arrow Connector 13"/>
          <p:cNvCxnSpPr/>
          <p:nvPr/>
        </p:nvCxnSpPr>
        <p:spPr>
          <a:xfrm>
            <a:off x="2956034" y="2467303"/>
            <a:ext cx="2767130" cy="1308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PowerPoint will automatically resize the content box to the image height or width </a:t>
            </a:r>
          </a:p>
          <a:p>
            <a:pPr lvl="1"/>
            <a:r>
              <a:rPr lang="en-US" dirty="0" smtClean="0"/>
              <a:t>Shown on the left side of the slide is a inserted image now smaller than the original content box (on the right)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2" y="1828800"/>
            <a:ext cx="5040821" cy="3787331"/>
          </a:xfrm>
        </p:spPr>
      </p:pic>
    </p:spTree>
    <p:extLst>
      <p:ext uri="{BB962C8B-B14F-4D97-AF65-F5344CB8AC3E}">
        <p14:creationId xmlns:p14="http://schemas.microsoft.com/office/powerpoint/2010/main" val="8169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If you want the image to be the same size as the original content box:</a:t>
            </a:r>
          </a:p>
          <a:p>
            <a:pPr lvl="1"/>
            <a:r>
              <a:rPr lang="en-US" dirty="0" smtClean="0"/>
              <a:t>Select the image</a:t>
            </a:r>
          </a:p>
          <a:p>
            <a:pPr lvl="1"/>
            <a:r>
              <a:rPr lang="en-US" dirty="0" smtClean="0"/>
              <a:t>Format Tab &gt; Crop</a:t>
            </a:r>
          </a:p>
          <a:p>
            <a:pPr lvl="1"/>
            <a:r>
              <a:rPr lang="en-US" dirty="0" smtClean="0"/>
              <a:t>Choose the Crop tool from the drop </a:t>
            </a:r>
            <a:br>
              <a:rPr lang="en-US" dirty="0" smtClean="0"/>
            </a:br>
            <a:r>
              <a:rPr lang="en-US" dirty="0" smtClean="0"/>
              <a:t>down menu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95" y="1600200"/>
            <a:ext cx="1571625" cy="197167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551994" y="2168311"/>
            <a:ext cx="912977" cy="51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many templates are there?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Four templates </a:t>
            </a:r>
          </a:p>
          <a:p>
            <a:pPr lvl="1"/>
            <a:r>
              <a:rPr lang="en-US" dirty="0" smtClean="0"/>
              <a:t>Available for both VCU Health and VCU Health Community </a:t>
            </a:r>
            <a:br>
              <a:rPr lang="en-US" dirty="0" smtClean="0"/>
            </a:br>
            <a:r>
              <a:rPr lang="en-US" dirty="0" smtClean="0"/>
              <a:t>Memorial Hospital</a:t>
            </a:r>
          </a:p>
          <a:p>
            <a:pPr lvl="1"/>
            <a:r>
              <a:rPr lang="en-US" dirty="0" smtClean="0"/>
              <a:t>Each is available with white or dark background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23" y="3832475"/>
            <a:ext cx="2689616" cy="2017212"/>
          </a:xfrm>
          <a:ln w="3175" cmpd="sng">
            <a:solidFill>
              <a:schemeClr val="tx1"/>
            </a:solidFill>
          </a:ln>
        </p:spPr>
      </p:pic>
      <p:pic>
        <p:nvPicPr>
          <p:cNvPr id="10" name="Content Placeholder 10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71" y="3832558"/>
            <a:ext cx="2689396" cy="2017047"/>
          </a:xfrm>
          <a:ln w="3175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945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1" y="1828804"/>
            <a:ext cx="5038539" cy="37856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Crop handles will appear on the box</a:t>
            </a:r>
          </a:p>
          <a:p>
            <a:pPr lvl="1"/>
            <a:r>
              <a:rPr lang="en-US" dirty="0" smtClean="0"/>
              <a:t>Click and drag the box handles (bars) to match the original content box size (Aligned with the guides.)</a:t>
            </a:r>
          </a:p>
          <a:p>
            <a:pPr lvl="1"/>
            <a:r>
              <a:rPr lang="en-US" dirty="0" smtClean="0"/>
              <a:t>In this example, the top middle handle was moved up and bottom middle down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644185" y="2278577"/>
            <a:ext cx="635848" cy="551896"/>
            <a:chOff x="4456414" y="2262249"/>
            <a:chExt cx="635848" cy="551896"/>
          </a:xfrm>
        </p:grpSpPr>
        <p:sp>
          <p:nvSpPr>
            <p:cNvPr id="11" name="Oval 10"/>
            <p:cNvSpPr/>
            <p:nvPr/>
          </p:nvSpPr>
          <p:spPr>
            <a:xfrm>
              <a:off x="4456414" y="2573618"/>
              <a:ext cx="627965" cy="2405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5092262" y="2262249"/>
              <a:ext cx="0" cy="4316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652349" y="4979081"/>
            <a:ext cx="635849" cy="431632"/>
            <a:chOff x="4456413" y="5019901"/>
            <a:chExt cx="635849" cy="431632"/>
          </a:xfrm>
        </p:grpSpPr>
        <p:sp>
          <p:nvSpPr>
            <p:cNvPr id="14" name="Oval 13"/>
            <p:cNvSpPr/>
            <p:nvPr/>
          </p:nvSpPr>
          <p:spPr>
            <a:xfrm>
              <a:off x="4456413" y="5019901"/>
              <a:ext cx="627965" cy="2405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5084378" y="5140164"/>
              <a:ext cx="7884" cy="31136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7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Scale the image by clicking and dragging the resize handles (circles)</a:t>
            </a:r>
          </a:p>
          <a:p>
            <a:pPr lvl="1"/>
            <a:r>
              <a:rPr lang="en-US" dirty="0" smtClean="0"/>
              <a:t>Scale so that the image content extends past the content box edges</a:t>
            </a:r>
          </a:p>
          <a:p>
            <a:pPr lvl="1"/>
            <a:r>
              <a:rPr lang="en-US" dirty="0" smtClean="0"/>
              <a:t>Be sure to hold down the Shift key to ensure the image maintains proportions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37" y="1825109"/>
            <a:ext cx="5363147" cy="3787331"/>
          </a:xfrm>
        </p:spPr>
      </p:pic>
      <p:grpSp>
        <p:nvGrpSpPr>
          <p:cNvPr id="12" name="Group 11"/>
          <p:cNvGrpSpPr/>
          <p:nvPr/>
        </p:nvGrpSpPr>
        <p:grpSpPr>
          <a:xfrm>
            <a:off x="6531107" y="2326388"/>
            <a:ext cx="399631" cy="627965"/>
            <a:chOff x="6465795" y="2326388"/>
            <a:chExt cx="399631" cy="627965"/>
          </a:xfrm>
        </p:grpSpPr>
        <p:sp>
          <p:nvSpPr>
            <p:cNvPr id="17" name="Oval 16"/>
            <p:cNvSpPr/>
            <p:nvPr/>
          </p:nvSpPr>
          <p:spPr>
            <a:xfrm rot="2700000">
              <a:off x="6272076" y="2520107"/>
              <a:ext cx="627965" cy="2405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6685129" y="2407623"/>
              <a:ext cx="180297" cy="18029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0500000">
            <a:off x="3030582" y="4842510"/>
            <a:ext cx="399631" cy="627965"/>
            <a:chOff x="6465795" y="2326388"/>
            <a:chExt cx="399631" cy="627965"/>
          </a:xfrm>
        </p:grpSpPr>
        <p:sp>
          <p:nvSpPr>
            <p:cNvPr id="20" name="Oval 19"/>
            <p:cNvSpPr/>
            <p:nvPr/>
          </p:nvSpPr>
          <p:spPr>
            <a:xfrm rot="2700000">
              <a:off x="6272076" y="2520107"/>
              <a:ext cx="627965" cy="2405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685129" y="2407623"/>
              <a:ext cx="180297" cy="18029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52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Click and drag the image content to reposition as desired</a:t>
            </a:r>
            <a:endParaRPr lang="en-US" dirty="0"/>
          </a:p>
          <a:p>
            <a:pPr lvl="1"/>
            <a:r>
              <a:rPr lang="en-US" dirty="0" smtClean="0"/>
              <a:t>When satisfied, deselect the image</a:t>
            </a:r>
          </a:p>
          <a:p>
            <a:pPr lvl="1"/>
            <a:r>
              <a:rPr lang="en-US" dirty="0" smtClean="0"/>
              <a:t>Final image is shown cropped and resized to the original content box size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2" y="1828800"/>
            <a:ext cx="5040821" cy="3787331"/>
          </a:xfrm>
        </p:spPr>
      </p:pic>
    </p:spTree>
    <p:extLst>
      <p:ext uri="{BB962C8B-B14F-4D97-AF65-F5344CB8AC3E}">
        <p14:creationId xmlns:p14="http://schemas.microsoft.com/office/powerpoint/2010/main" val="17777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Scaling/Resizing Images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On the left:</a:t>
            </a:r>
            <a:br>
              <a:rPr lang="en-US" dirty="0" smtClean="0"/>
            </a:br>
            <a:r>
              <a:rPr lang="en-US" dirty="0"/>
              <a:t>inserted image </a:t>
            </a:r>
            <a:r>
              <a:rPr lang="en-US" b="1" dirty="0"/>
              <a:t>with</a:t>
            </a:r>
            <a:r>
              <a:rPr lang="en-US" dirty="0"/>
              <a:t> resize and crop adjustments</a:t>
            </a:r>
          </a:p>
          <a:p>
            <a:pPr lvl="1"/>
            <a:r>
              <a:rPr lang="en-US" dirty="0" smtClean="0"/>
              <a:t>On the right:</a:t>
            </a:r>
            <a:br>
              <a:rPr lang="en-US" dirty="0" smtClean="0"/>
            </a:br>
            <a:r>
              <a:rPr lang="en-US" dirty="0"/>
              <a:t>inserted image </a:t>
            </a:r>
            <a:r>
              <a:rPr lang="en-US" b="1" dirty="0"/>
              <a:t>without</a:t>
            </a:r>
            <a:r>
              <a:rPr lang="en-US" dirty="0"/>
              <a:t> resize and crop </a:t>
            </a:r>
            <a:r>
              <a:rPr lang="en-US" dirty="0" smtClean="0"/>
              <a:t>adjustments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2" y="1828800"/>
            <a:ext cx="5040821" cy="3787331"/>
          </a:xfrm>
        </p:spPr>
      </p:pic>
    </p:spTree>
    <p:extLst>
      <p:ext uri="{BB962C8B-B14F-4D97-AF65-F5344CB8AC3E}">
        <p14:creationId xmlns:p14="http://schemas.microsoft.com/office/powerpoint/2010/main" val="29163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image to back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199" y="1600200"/>
            <a:ext cx="5345395" cy="3142642"/>
          </a:xfrm>
        </p:spPr>
        <p:txBody>
          <a:bodyPr/>
          <a:lstStyle/>
          <a:p>
            <a:r>
              <a:rPr lang="en-US" dirty="0" smtClean="0"/>
              <a:t>Some slides contain graphic elements that appear above the placed image. After placing the image you need to send the image to the back for the slide to appear correct.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Place the image</a:t>
            </a:r>
          </a:p>
          <a:p>
            <a:pPr lvl="1"/>
            <a:r>
              <a:rPr lang="en-US" dirty="0" smtClean="0"/>
              <a:t>Format &gt; Send Backward &gt;</a:t>
            </a:r>
            <a:br>
              <a:rPr lang="en-US" dirty="0" smtClean="0"/>
            </a:br>
            <a:r>
              <a:rPr lang="en-US" dirty="0" smtClean="0"/>
              <a:t>Send to Back</a:t>
            </a:r>
          </a:p>
          <a:p>
            <a:pPr lvl="1"/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69" y="1602707"/>
            <a:ext cx="2687831" cy="2015873"/>
          </a:xfrm>
          <a:ln>
            <a:solidFill>
              <a:schemeClr val="tx1"/>
            </a:solidFill>
          </a:ln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70" y="3833146"/>
            <a:ext cx="2687829" cy="2015871"/>
          </a:xfrm>
          <a:ln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457201" y="4742842"/>
            <a:ext cx="3183308" cy="1205032"/>
            <a:chOff x="457201" y="3836988"/>
            <a:chExt cx="3183308" cy="12050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96" b="36744"/>
            <a:stretch/>
          </p:blipFill>
          <p:spPr>
            <a:xfrm>
              <a:off x="457201" y="3836988"/>
              <a:ext cx="3183308" cy="1205032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1279238" y="3873368"/>
              <a:ext cx="1985255" cy="11686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5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Click on the ‘Insert Chart’ icon of a content box to insert </a:t>
            </a:r>
            <a:br>
              <a:rPr lang="en-US" dirty="0" smtClean="0"/>
            </a:br>
            <a:r>
              <a:rPr lang="en-US" dirty="0" smtClean="0"/>
              <a:t>a chart.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6" t="31751" r="15264" b="15425"/>
          <a:stretch/>
        </p:blipFill>
        <p:spPr>
          <a:xfrm>
            <a:off x="3307174" y="1506220"/>
            <a:ext cx="5370820" cy="4347204"/>
          </a:xfrm>
        </p:spPr>
      </p:pic>
      <p:cxnSp>
        <p:nvCxnSpPr>
          <p:cNvPr id="14" name="Straight Arrow Connector 13"/>
          <p:cNvCxnSpPr/>
          <p:nvPr/>
        </p:nvCxnSpPr>
        <p:spPr>
          <a:xfrm>
            <a:off x="2916621" y="2388476"/>
            <a:ext cx="3026979" cy="1103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5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Choose the style of chart. Click ‘OK’.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600200"/>
            <a:ext cx="5276850" cy="3324225"/>
          </a:xfrm>
        </p:spPr>
      </p:pic>
    </p:spTree>
    <p:extLst>
      <p:ext uri="{BB962C8B-B14F-4D97-AF65-F5344CB8AC3E}">
        <p14:creationId xmlns:p14="http://schemas.microsoft.com/office/powerpoint/2010/main" val="39163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 new sample chart will be inserted which you can customize.</a:t>
            </a:r>
          </a:p>
          <a:p>
            <a:endParaRPr lang="en-US" dirty="0"/>
          </a:p>
          <a:p>
            <a:r>
              <a:rPr lang="en-US" dirty="0" smtClean="0"/>
              <a:t>The colors for charts are set </a:t>
            </a:r>
            <a:br>
              <a:rPr lang="en-US" dirty="0" smtClean="0"/>
            </a:br>
            <a:r>
              <a:rPr lang="en-US" dirty="0" smtClean="0"/>
              <a:t>to the corporate colors with VCU Health Gold, yellow and orange in order of priority followed by the dark support colors.</a:t>
            </a:r>
          </a:p>
          <a:p>
            <a:endParaRPr lang="en-US" dirty="0"/>
          </a:p>
          <a:p>
            <a:r>
              <a:rPr lang="en-US" dirty="0" smtClean="0"/>
              <a:t>Charts should appear on a white background.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3951893678"/>
              </p:ext>
            </p:extLst>
          </p:nvPr>
        </p:nvGraphicFramePr>
        <p:xfrm>
          <a:off x="4681538" y="1600200"/>
          <a:ext cx="4005262" cy="4270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07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Click on the ‘Insert Table’ icon of a content box to insert a table.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6" t="31751" r="15264" b="15425"/>
          <a:stretch/>
        </p:blipFill>
        <p:spPr>
          <a:xfrm>
            <a:off x="3307174" y="1506220"/>
            <a:ext cx="5370820" cy="4347204"/>
          </a:xfrm>
        </p:spPr>
      </p:pic>
      <p:cxnSp>
        <p:nvCxnSpPr>
          <p:cNvPr id="14" name="Straight Arrow Connector 13"/>
          <p:cNvCxnSpPr/>
          <p:nvPr/>
        </p:nvCxnSpPr>
        <p:spPr>
          <a:xfrm>
            <a:off x="2845676" y="2404241"/>
            <a:ext cx="2853558" cy="1032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 smtClean="0"/>
              <a:t>Specify the number of columns and rows</a:t>
            </a:r>
          </a:p>
          <a:p>
            <a:pPr lvl="1"/>
            <a:r>
              <a:rPr lang="en-US" dirty="0" smtClean="0"/>
              <a:t>A sample table will be inserted using the VCU Health corporate colors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9" y="3621024"/>
            <a:ext cx="2268216" cy="130451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085" y="3226352"/>
            <a:ext cx="4448964" cy="2493470"/>
          </a:xfrm>
        </p:spPr>
      </p:pic>
    </p:spTree>
    <p:extLst>
      <p:ext uri="{BB962C8B-B14F-4D97-AF65-F5344CB8AC3E}">
        <p14:creationId xmlns:p14="http://schemas.microsoft.com/office/powerpoint/2010/main" val="17752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 of slide layouts are available?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" y="-2"/>
            <a:ext cx="9142084" cy="685859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Reusing content from older documents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/>
              <a:t>This template makes use of a grid system with content placeholder boxes provided in various configurations</a:t>
            </a:r>
          </a:p>
          <a:p>
            <a:pPr lvl="1"/>
            <a:r>
              <a:rPr lang="en-US" dirty="0"/>
              <a:t>As our older presentations are not setup with this grid, we discourage using the built-in feature of </a:t>
            </a:r>
            <a:r>
              <a:rPr lang="en-US" dirty="0" err="1"/>
              <a:t>Powerpoint</a:t>
            </a:r>
            <a:r>
              <a:rPr lang="en-US" dirty="0"/>
              <a:t> to import slides into our new template (Home Tab &gt; New Slide &gt; Reuse Slides…). Doing so will import new content boxes that do not align with the grid into your presentation.</a:t>
            </a:r>
          </a:p>
          <a:p>
            <a:pPr lvl="1"/>
            <a:r>
              <a:rPr lang="en-US" dirty="0"/>
              <a:t>An alternative is to copy the content of each box of the older slide into the new presentation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content from older documents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Shown on the top right is a slide from an older presentation.</a:t>
            </a:r>
          </a:p>
          <a:p>
            <a:endParaRPr lang="en-US" dirty="0"/>
          </a:p>
          <a:p>
            <a:r>
              <a:rPr lang="en-US" dirty="0" smtClean="0"/>
              <a:t>Looking at the content, it is determined that it fits best into the ‘Second column wide’ template (shown at the bottom).</a:t>
            </a:r>
          </a:p>
          <a:p>
            <a:endParaRPr lang="en-US" dirty="0"/>
          </a:p>
          <a:p>
            <a:r>
              <a:rPr lang="en-US" dirty="0" smtClean="0"/>
              <a:t>Insert a new slide using the ‘Second column wide’ layout.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7" y="3830638"/>
            <a:ext cx="2690824" cy="2020887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36" y="1600200"/>
            <a:ext cx="2683266" cy="2020888"/>
          </a:xfrm>
        </p:spPr>
      </p:pic>
    </p:spTree>
    <p:extLst>
      <p:ext uri="{BB962C8B-B14F-4D97-AF65-F5344CB8AC3E}">
        <p14:creationId xmlns:p14="http://schemas.microsoft.com/office/powerpoint/2010/main" val="2331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content from older documents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From the old presentation: </a:t>
            </a:r>
          </a:p>
          <a:p>
            <a:pPr lvl="1"/>
            <a:r>
              <a:rPr lang="en-US" dirty="0" smtClean="0"/>
              <a:t>Select all the content from a content box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witch to the new presentation and paste into the corresponding content box</a:t>
            </a:r>
          </a:p>
          <a:p>
            <a:pPr lvl="1"/>
            <a:r>
              <a:rPr lang="en-US" dirty="0" smtClean="0"/>
              <a:t>Shown on top: the headline is pasted in</a:t>
            </a:r>
          </a:p>
          <a:p>
            <a:pPr lvl="1"/>
            <a:r>
              <a:rPr lang="en-US" dirty="0" smtClean="0"/>
              <a:t>Shown on bottom: now the left column text is pasted in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6" y="1600200"/>
            <a:ext cx="2690826" cy="202088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7" y="3830638"/>
            <a:ext cx="2690824" cy="2020887"/>
          </a:xfrm>
        </p:spPr>
      </p:pic>
    </p:spTree>
    <p:extLst>
      <p:ext uri="{BB962C8B-B14F-4D97-AF65-F5344CB8AC3E}">
        <p14:creationId xmlns:p14="http://schemas.microsoft.com/office/powerpoint/2010/main" val="32506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content from older documents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/>
              <a:t>Continue switching between documents until all </a:t>
            </a:r>
            <a:r>
              <a:rPr lang="en-US" dirty="0" smtClean="0"/>
              <a:t>content from the old presentation is in the new presentation</a:t>
            </a:r>
          </a:p>
          <a:p>
            <a:pPr lvl="1"/>
            <a:r>
              <a:rPr lang="en-US" dirty="0" smtClean="0"/>
              <a:t>In the new presentation:</a:t>
            </a:r>
          </a:p>
          <a:p>
            <a:pPr lvl="2"/>
            <a:r>
              <a:rPr lang="en-US" dirty="0" smtClean="0"/>
              <a:t>Select the slide</a:t>
            </a:r>
          </a:p>
          <a:p>
            <a:pPr lvl="2"/>
            <a:r>
              <a:rPr lang="en-US" dirty="0" smtClean="0"/>
              <a:t>Home Tab &gt; Click ‘Reset’</a:t>
            </a:r>
          </a:p>
          <a:p>
            <a:r>
              <a:rPr lang="en-US" dirty="0" smtClean="0"/>
              <a:t>This will reset the slide content to the default styles – clearing out any that came from the old document</a:t>
            </a:r>
            <a:endParaRPr lang="en-US" dirty="0"/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6" y="1600200"/>
            <a:ext cx="2690826" cy="202088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94" y="4288631"/>
            <a:ext cx="2190750" cy="1104900"/>
          </a:xfrm>
        </p:spPr>
      </p:pic>
    </p:spTree>
    <p:extLst>
      <p:ext uri="{BB962C8B-B14F-4D97-AF65-F5344CB8AC3E}">
        <p14:creationId xmlns:p14="http://schemas.microsoft.com/office/powerpoint/2010/main" val="19428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content from older documents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As you can see at the right top, the number bullets were lost when you reset the slide</a:t>
            </a:r>
          </a:p>
          <a:p>
            <a:r>
              <a:rPr lang="en-US" dirty="0" smtClean="0"/>
              <a:t>To re-apply the number bullets:</a:t>
            </a:r>
          </a:p>
          <a:p>
            <a:pPr lvl="1"/>
            <a:r>
              <a:rPr lang="en-US" dirty="0" smtClean="0"/>
              <a:t>Select all the text in the right column</a:t>
            </a:r>
          </a:p>
          <a:p>
            <a:pPr lvl="1"/>
            <a:r>
              <a:rPr lang="en-US" dirty="0" smtClean="0"/>
              <a:t>Home Tab &gt; Click ‘Numbering’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6" y="1600200"/>
            <a:ext cx="2690826" cy="202088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8" y="4452057"/>
            <a:ext cx="4005262" cy="778049"/>
          </a:xfrm>
        </p:spPr>
      </p:pic>
      <p:sp>
        <p:nvSpPr>
          <p:cNvPr id="15" name="Oval 14"/>
          <p:cNvSpPr/>
          <p:nvPr/>
        </p:nvSpPr>
        <p:spPr>
          <a:xfrm>
            <a:off x="7646008" y="4527789"/>
            <a:ext cx="912977" cy="5118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content from older documents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number bullets appear again.</a:t>
            </a:r>
          </a:p>
          <a:p>
            <a:endParaRPr lang="en-US" dirty="0"/>
          </a:p>
          <a:p>
            <a:r>
              <a:rPr lang="en-US" dirty="0" smtClean="0"/>
              <a:t>You may have to make small aesthetic revisions to finish the slide (in this example, placing a return after ‘Service’ in the headline)</a:t>
            </a:r>
          </a:p>
          <a:p>
            <a:endParaRPr lang="en-US" dirty="0"/>
          </a:p>
          <a:p>
            <a:r>
              <a:rPr lang="en-US" dirty="0" smtClean="0"/>
              <a:t>Top: final slide in new presentation</a:t>
            </a:r>
          </a:p>
          <a:p>
            <a:r>
              <a:rPr lang="en-US" dirty="0" smtClean="0"/>
              <a:t>Bottom: original slide in old presentation</a:t>
            </a:r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56" y="1600200"/>
            <a:ext cx="2690826" cy="2020888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36" y="3830638"/>
            <a:ext cx="2683265" cy="2020887"/>
          </a:xfrm>
        </p:spPr>
      </p:pic>
    </p:spTree>
    <p:extLst>
      <p:ext uri="{BB962C8B-B14F-4D97-AF65-F5344CB8AC3E}">
        <p14:creationId xmlns:p14="http://schemas.microsoft.com/office/powerpoint/2010/main" val="14381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in Grayscale or Black and White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Note: When printing to a black and printer, this template is configured to print using grayscale to reduce the amount of toner used.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0" y="2608814"/>
            <a:ext cx="2688378" cy="2020887"/>
          </a:xfr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Content Placeholder 15"/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29" y="3302497"/>
            <a:ext cx="2688378" cy="2020887"/>
          </a:xfr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11" y="2608814"/>
            <a:ext cx="2688378" cy="202088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2" y="3306465"/>
            <a:ext cx="2683100" cy="20169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20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 of slide layouts are available (cont.)?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-1"/>
            <a:ext cx="9142084" cy="685859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 of slide layouts are available (cont.)?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-1"/>
            <a:ext cx="9142084" cy="685859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 of slide layouts are available (cont.)?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-1"/>
            <a:ext cx="9142084" cy="685859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content slides are organized in columns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600200"/>
            <a:ext cx="8233854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5870575"/>
            <a:ext cx="8233854" cy="0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5613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83171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60685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81728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043996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76757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64509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85961" y="1600200"/>
            <a:ext cx="0" cy="4270375"/>
          </a:xfrm>
          <a:prstGeom prst="line">
            <a:avLst/>
          </a:prstGeom>
          <a:ln w="952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57200" y="2372710"/>
            <a:ext cx="8207674" cy="0"/>
            <a:chOff x="457200" y="2372710"/>
            <a:chExt cx="8207674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457200" y="2372710"/>
              <a:ext cx="2586796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80729" y="2372710"/>
              <a:ext cx="2586796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78078" y="2372710"/>
              <a:ext cx="2586796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58156" y="3316013"/>
            <a:ext cx="8206718" cy="0"/>
            <a:chOff x="458156" y="3050627"/>
            <a:chExt cx="8206718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58156" y="3050627"/>
              <a:ext cx="4002529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662345" y="3050627"/>
              <a:ext cx="4002529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57200" y="4259316"/>
            <a:ext cx="8233854" cy="0"/>
            <a:chOff x="457200" y="3846785"/>
            <a:chExt cx="8233854" cy="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457200" y="3846785"/>
              <a:ext cx="2586796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80729" y="3846785"/>
              <a:ext cx="5410325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200" y="5202620"/>
            <a:ext cx="8233854" cy="0"/>
            <a:chOff x="457200" y="4603530"/>
            <a:chExt cx="8233854" cy="0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457200" y="4603530"/>
              <a:ext cx="5407309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096314" y="4603530"/>
              <a:ext cx="2594740" cy="0"/>
            </a:xfrm>
            <a:prstGeom prst="straightConnector1">
              <a:avLst/>
            </a:prstGeom>
            <a:ln w="12700">
              <a:headEnd type="arrow"/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6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rows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>
          <a:xfrm>
            <a:off x="6470650" y="6464808"/>
            <a:ext cx="1366351" cy="153888"/>
          </a:xfrm>
        </p:spPr>
        <p:txBody>
          <a:bodyPr/>
          <a:lstStyle/>
          <a:p>
            <a:r>
              <a:rPr lang="en-US" smtClean="0"/>
              <a:t>08/04/2016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398094" y="1593904"/>
            <a:ext cx="0" cy="4258256"/>
          </a:xfrm>
          <a:prstGeom prst="straightConnector1">
            <a:avLst/>
          </a:prstGeom>
          <a:ln w="12700">
            <a:headEnd type="arrow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7199" y="1593904"/>
            <a:ext cx="8233857" cy="2020824"/>
          </a:xfrm>
          <a:prstGeom prst="rect">
            <a:avLst/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57200" y="3831336"/>
            <a:ext cx="8233857" cy="2020824"/>
          </a:xfrm>
          <a:prstGeom prst="rect">
            <a:avLst/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479143" y="1593904"/>
            <a:ext cx="0" cy="2027120"/>
          </a:xfrm>
          <a:prstGeom prst="straightConnector1">
            <a:avLst/>
          </a:prstGeom>
          <a:ln w="12700">
            <a:headEnd type="arrow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 guide_vcuh_template_2015_0901">
  <a:themeElements>
    <a:clrScheme name="Custom 8">
      <a:dk1>
        <a:sysClr val="windowText" lastClr="000000"/>
      </a:dk1>
      <a:lt1>
        <a:sysClr val="window" lastClr="FFFFFF"/>
      </a:lt1>
      <a:dk2>
        <a:srgbClr val="000000"/>
      </a:dk2>
      <a:lt2>
        <a:srgbClr val="7CA0C5"/>
      </a:lt2>
      <a:accent1>
        <a:srgbClr val="FFBA00"/>
      </a:accent1>
      <a:accent2>
        <a:srgbClr val="FFCE00"/>
      </a:accent2>
      <a:accent3>
        <a:srgbClr val="E57200"/>
      </a:accent3>
      <a:accent4>
        <a:srgbClr val="612751"/>
      </a:accent4>
      <a:accent5>
        <a:srgbClr val="006C68"/>
      </a:accent5>
      <a:accent6>
        <a:srgbClr val="003764"/>
      </a:accent6>
      <a:hlink>
        <a:srgbClr val="A5779B"/>
      </a:hlink>
      <a:folHlink>
        <a:srgbClr val="6CAF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vcuh_powerpoint" id="{31B5E6F5-5A2B-4C54-9773-9CCA2D0873A7}" vid="{46F71B6A-6D44-4050-B21C-3C45AA807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guide_vcuh_template_2015_0901</Template>
  <TotalTime>1356</TotalTime>
  <Words>1387</Words>
  <Application>Microsoft Office PowerPoint</Application>
  <PresentationFormat>On-screen Show (4:3)</PresentationFormat>
  <Paragraphs>211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new guide_vcuh_template_2015_0901</vt:lpstr>
      <vt:lpstr>A guide to using our PowerPoint template</vt:lpstr>
      <vt:lpstr>This guide contains information and instructions on how-to use our PowerPoint template to its full potential</vt:lpstr>
      <vt:lpstr>How many templates are there?</vt:lpstr>
      <vt:lpstr>What kind of slide layouts are available?</vt:lpstr>
      <vt:lpstr>What kind of slide layouts are available (cont.)?</vt:lpstr>
      <vt:lpstr>What kind of slide layouts are available (cont.)?</vt:lpstr>
      <vt:lpstr>What kind of slide layouts are available (cont.)?</vt:lpstr>
      <vt:lpstr>Our content slides are organized in columns</vt:lpstr>
      <vt:lpstr>And rows</vt:lpstr>
      <vt:lpstr>Combined, the columns and rows create the grid</vt:lpstr>
      <vt:lpstr>Your static guides should match this page</vt:lpstr>
      <vt:lpstr>Guideline Slide</vt:lpstr>
      <vt:lpstr>Your content should fit within the designated margins</vt:lpstr>
      <vt:lpstr>For example in two-columns</vt:lpstr>
      <vt:lpstr>Stacked</vt:lpstr>
      <vt:lpstr>Narrow and Wide Column</vt:lpstr>
      <vt:lpstr>Three columns</vt:lpstr>
      <vt:lpstr>Two columns stacked right</vt:lpstr>
      <vt:lpstr>Overview of  basic functionality</vt:lpstr>
      <vt:lpstr>Inserting New Slides</vt:lpstr>
      <vt:lpstr>Changing a Slide to a Different Layout</vt:lpstr>
      <vt:lpstr>Changing Slide to a Different Layout (cont.)</vt:lpstr>
      <vt:lpstr>Increasing/Decreasing Font Size</vt:lpstr>
      <vt:lpstr>Indenting Text and Bullets</vt:lpstr>
      <vt:lpstr>Indenting Text and Bullets</vt:lpstr>
      <vt:lpstr>Header and Footers</vt:lpstr>
      <vt:lpstr>Inserting Images</vt:lpstr>
      <vt:lpstr>Scaling/Resizing Images</vt:lpstr>
      <vt:lpstr>Scaling/Resizing Images</vt:lpstr>
      <vt:lpstr>Scaling/Resizing Images</vt:lpstr>
      <vt:lpstr>Scaling/Resizing Images</vt:lpstr>
      <vt:lpstr>Scaling/Resizing Images</vt:lpstr>
      <vt:lpstr>Scaling/Resizing Images</vt:lpstr>
      <vt:lpstr>Sending image to back</vt:lpstr>
      <vt:lpstr>Charts</vt:lpstr>
      <vt:lpstr>Charts</vt:lpstr>
      <vt:lpstr>Charts</vt:lpstr>
      <vt:lpstr>Tables</vt:lpstr>
      <vt:lpstr>Tables</vt:lpstr>
      <vt:lpstr>Reusing content from older documents</vt:lpstr>
      <vt:lpstr>Reusing content from older documents</vt:lpstr>
      <vt:lpstr>Reusing content from older documents</vt:lpstr>
      <vt:lpstr>Reusing content from older documents</vt:lpstr>
      <vt:lpstr>Reusing content from older documents</vt:lpstr>
      <vt:lpstr>Reusing content from older documents</vt:lpstr>
      <vt:lpstr>Printing in Grayscale or Black and White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175</cp:revision>
  <cp:lastPrinted>2016-08-03T22:18:15Z</cp:lastPrinted>
  <dcterms:created xsi:type="dcterms:W3CDTF">2015-09-01T16:31:18Z</dcterms:created>
  <dcterms:modified xsi:type="dcterms:W3CDTF">2016-08-04T15:52:35Z</dcterms:modified>
</cp:coreProperties>
</file>